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4"/>
  </p:notesMasterIdLst>
  <p:sldIdLst>
    <p:sldId id="256" r:id="rId2"/>
    <p:sldId id="259" r:id="rId3"/>
    <p:sldId id="268" r:id="rId4"/>
    <p:sldId id="261" r:id="rId5"/>
    <p:sldId id="262" r:id="rId6"/>
    <p:sldId id="269" r:id="rId7"/>
    <p:sldId id="271" r:id="rId8"/>
    <p:sldId id="272" r:id="rId9"/>
    <p:sldId id="273" r:id="rId10"/>
    <p:sldId id="264" r:id="rId11"/>
    <p:sldId id="265" r:id="rId12"/>
    <p:sldId id="266" r:id="rId13"/>
    <p:sldId id="274" r:id="rId14"/>
    <p:sldId id="281" r:id="rId15"/>
    <p:sldId id="267" r:id="rId16"/>
    <p:sldId id="275" r:id="rId17"/>
    <p:sldId id="276" r:id="rId18"/>
    <p:sldId id="279" r:id="rId19"/>
    <p:sldId id="280" r:id="rId20"/>
    <p:sldId id="278" r:id="rId21"/>
    <p:sldId id="277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3362"/>
  </p:normalViewPr>
  <p:slideViewPr>
    <p:cSldViewPr snapToGrid="0" snapToObjects="1">
      <p:cViewPr varScale="1">
        <p:scale>
          <a:sx n="93" d="100"/>
          <a:sy n="93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EE4AA-3F10-A047-ACD5-7E2679BEED6B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4682F-A1E9-E946-A940-CA0E8EB2F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4682F-A1E9-E946-A940-CA0E8EB2F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3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2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4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3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1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7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4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261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4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4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7922A0B-8BA0-5849-9579-C08CF5E48C5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7FBAD01-A4AD-004B-9F8E-5652B4322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red.com/story/when-it-comes-to-gorillas-google-photos-remains-blind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syarxiv.com/hv28a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blaisea/do-algorithms-reveal-sexual-orientation-or-just-expose-our-stereotypes-d998fafdf477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5.jpe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cf.org/content/facts/algorithms-reinforcing-disparities-criminal-justice-system/?session=1&amp;session=1" TargetMode="External"/><Relationship Id="rId2" Type="http://schemas.openxmlformats.org/officeDocument/2006/relationships/hyperlink" Target="https://www.propublica.org/article/machine-bias-risk-assessments-in-criminal-sentenc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hack.org.il/" TargetMode="External"/><Relationship Id="rId13" Type="http://schemas.openxmlformats.org/officeDocument/2006/relationships/hyperlink" Target="http://www.unsupervised-podcast.xyz/" TargetMode="External"/><Relationship Id="rId18" Type="http://schemas.openxmlformats.org/officeDocument/2006/relationships/hyperlink" Target="https://dataskeptic.com/" TargetMode="External"/><Relationship Id="rId3" Type="http://schemas.openxmlformats.org/officeDocument/2006/relationships/hyperlink" Target="https://www.facebook.com/madantunim/" TargetMode="External"/><Relationship Id="rId7" Type="http://schemas.openxmlformats.org/officeDocument/2006/relationships/hyperlink" Target="https://www.meetup.com/PyData-Tel-Aviv/" TargetMode="External"/><Relationship Id="rId12" Type="http://schemas.openxmlformats.org/officeDocument/2006/relationships/hyperlink" Target="http://partiallyderivative.com/" TargetMode="External"/><Relationship Id="rId17" Type="http://schemas.openxmlformats.org/officeDocument/2006/relationships/hyperlink" Target="https://www.thetalkingmachines.com/home?context_entity_type=node&amp;context_entity_id=14033" TargetMode="External"/><Relationship Id="rId2" Type="http://schemas.openxmlformats.org/officeDocument/2006/relationships/hyperlink" Target="https://towardsdatascience.com/" TargetMode="External"/><Relationship Id="rId16" Type="http://schemas.openxmlformats.org/officeDocument/2006/relationships/hyperlink" Target="https://twimla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295746324277001/" TargetMode="External"/><Relationship Id="rId11" Type="http://schemas.openxmlformats.org/officeDocument/2006/relationships/hyperlink" Target="http://lineardigressions.com/" TargetMode="External"/><Relationship Id="rId5" Type="http://schemas.openxmlformats.org/officeDocument/2006/relationships/hyperlink" Target="https://www.facebook.com/groups/1742464739390368/" TargetMode="External"/><Relationship Id="rId15" Type="http://schemas.openxmlformats.org/officeDocument/2006/relationships/hyperlink" Target="http://nssdeviations.com/" TargetMode="External"/><Relationship Id="rId10" Type="http://schemas.openxmlformats.org/officeDocument/2006/relationships/hyperlink" Target="http://datastori.es/" TargetMode="External"/><Relationship Id="rId4" Type="http://schemas.openxmlformats.org/officeDocument/2006/relationships/hyperlink" Target="https://www.facebook.com/groups/543283492502370/" TargetMode="External"/><Relationship Id="rId9" Type="http://schemas.openxmlformats.org/officeDocument/2006/relationships/hyperlink" Target="http://www.statistics.org.il/" TargetMode="External"/><Relationship Id="rId14" Type="http://schemas.openxmlformats.org/officeDocument/2006/relationships/hyperlink" Target="https://www.oreilly.com/topics/oreilly-data-show-podca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en.wikipedia.org/wiki/Evaluation_of_binary_classifiers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AFA8-BD18-FF44-A4B2-C28EE53219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51F64-A81E-CE4D-B338-788771BA2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0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5D7C5-6208-E145-A875-9A1F1A13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Tree models</a:t>
            </a:r>
          </a:p>
        </p:txBody>
      </p:sp>
      <p:pic>
        <p:nvPicPr>
          <p:cNvPr id="10242" name="Picture 2" descr="Image result for tree models machine learning">
            <a:extLst>
              <a:ext uri="{FF2B5EF4-FFF2-40B4-BE49-F238E27FC236}">
                <a16:creationId xmlns:a16="http://schemas.microsoft.com/office/drawing/2014/main" id="{FF3C5886-41B3-A24A-9660-5AE125C0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022" y="641580"/>
            <a:ext cx="5908123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5EDB-7E03-5840-830D-7BE7AC3D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/>
              <a:t>CART</a:t>
            </a:r>
          </a:p>
          <a:p>
            <a:r>
              <a:rPr lang="en-US" sz="1600"/>
              <a:t>Surrogate splits</a:t>
            </a:r>
          </a:p>
          <a:p>
            <a:r>
              <a:rPr lang="en-US" sz="1600"/>
              <a:t>High flexability</a:t>
            </a:r>
          </a:p>
          <a:p>
            <a:endParaRPr lang="en-US" sz="160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316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1266" name="Picture 2" descr="Image result for random forest machine learning">
            <a:extLst>
              <a:ext uri="{FF2B5EF4-FFF2-40B4-BE49-F238E27FC236}">
                <a16:creationId xmlns:a16="http://schemas.microsoft.com/office/drawing/2014/main" id="{F771567D-0B41-6044-8CD3-7A9E2F042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7139" y="505224"/>
            <a:ext cx="4310084" cy="30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57ED5-11CF-934C-8B50-7C396966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ctr"/>
            <a:r>
              <a:rPr lang="en-US" sz="5000" dirty="0" err="1"/>
              <a:t>Ensamble</a:t>
            </a:r>
            <a:r>
              <a:rPr lang="en-US" sz="5000" dirty="0"/>
              <a:t> models </a:t>
            </a:r>
            <a:r>
              <a:rPr lang="en-US" sz="2400" dirty="0"/>
              <a:t>(usually trees)</a:t>
            </a:r>
            <a:endParaRPr lang="en-US" sz="5000" dirty="0"/>
          </a:p>
        </p:txBody>
      </p:sp>
      <p:pic>
        <p:nvPicPr>
          <p:cNvPr id="11268" name="Picture 4" descr="Image result for gradient boosting machine learning">
            <a:extLst>
              <a:ext uri="{FF2B5EF4-FFF2-40B4-BE49-F238E27FC236}">
                <a16:creationId xmlns:a16="http://schemas.microsoft.com/office/drawing/2014/main" id="{99100ECA-6769-434B-871D-58DE6F63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7592" y="505223"/>
            <a:ext cx="4324451" cy="30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34388-8765-0C47-9971-3F5D3C89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r>
              <a:rPr lang="en-US" sz="1800"/>
              <a:t>Bagging</a:t>
            </a:r>
          </a:p>
          <a:p>
            <a:r>
              <a:rPr lang="en-US" sz="1800"/>
              <a:t>boosting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88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DC283-AC22-6D40-8CD9-2D76E29F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Deep learning</a:t>
            </a:r>
          </a:p>
        </p:txBody>
      </p:sp>
      <p:pic>
        <p:nvPicPr>
          <p:cNvPr id="12290" name="Picture 2" descr="Image result for fully connected neural network">
            <a:extLst>
              <a:ext uri="{FF2B5EF4-FFF2-40B4-BE49-F238E27FC236}">
                <a16:creationId xmlns:a16="http://schemas.microsoft.com/office/drawing/2014/main" id="{BFB123DF-F0B1-3F4E-B58E-22ED32B9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719708"/>
            <a:ext cx="6882269" cy="342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CA1-E29F-9046-A228-B5BB2FF0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/>
              <a:t>Fully connected (multi level perceptron)</a:t>
            </a:r>
          </a:p>
          <a:p>
            <a:pPr lvl="1"/>
            <a:r>
              <a:rPr lang="en-US" sz="1600"/>
              <a:t>What parameters to learn</a:t>
            </a:r>
          </a:p>
          <a:p>
            <a:pPr lvl="1"/>
            <a:r>
              <a:rPr lang="en-US" sz="1600"/>
              <a:t>What hyper parameters to tune</a:t>
            </a:r>
          </a:p>
          <a:p>
            <a:r>
              <a:rPr lang="en-US" sz="1600"/>
              <a:t>Regularization</a:t>
            </a:r>
          </a:p>
          <a:p>
            <a:pPr lvl="1"/>
            <a:r>
              <a:rPr lang="en-US" sz="1600"/>
              <a:t>dropout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51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DC283-AC22-6D40-8CD9-2D76E29F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Deep learning</a:t>
            </a:r>
          </a:p>
        </p:txBody>
      </p:sp>
      <p:pic>
        <p:nvPicPr>
          <p:cNvPr id="13314" name="Picture 2" descr="Image result for convolutional neural network">
            <a:extLst>
              <a:ext uri="{FF2B5EF4-FFF2-40B4-BE49-F238E27FC236}">
                <a16:creationId xmlns:a16="http://schemas.microsoft.com/office/drawing/2014/main" id="{6AEDE063-8D56-3944-B633-35681792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902826"/>
            <a:ext cx="6882269" cy="306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CA1-E29F-9046-A228-B5BB2FF0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Convolutional neural network</a:t>
            </a:r>
          </a:p>
          <a:p>
            <a:pPr lvl="1"/>
            <a:r>
              <a:rPr lang="en-US" sz="1600" dirty="0" err="1"/>
              <a:t>Whats</a:t>
            </a:r>
            <a:r>
              <a:rPr lang="en-US" sz="1600" dirty="0"/>
              <a:t> new?</a:t>
            </a:r>
          </a:p>
          <a:p>
            <a:pPr lvl="1"/>
            <a:r>
              <a:rPr lang="en-US" sz="1600" dirty="0"/>
              <a:t>Why does this work?</a:t>
            </a:r>
          </a:p>
          <a:p>
            <a:r>
              <a:rPr lang="en-US" sz="1600" dirty="0"/>
              <a:t>Regularization</a:t>
            </a:r>
          </a:p>
          <a:p>
            <a:pPr lvl="1"/>
            <a:r>
              <a:rPr lang="en-US" sz="1600" dirty="0"/>
              <a:t>Pooling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19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DC283-AC22-6D40-8CD9-2D76E29F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2CA1-E29F-9046-A228-B5BB2FF0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Convolutional neural network</a:t>
            </a:r>
          </a:p>
          <a:p>
            <a:r>
              <a:rPr lang="en-US" sz="1600" dirty="0"/>
              <a:t>Why?</a:t>
            </a:r>
          </a:p>
          <a:p>
            <a:r>
              <a:rPr lang="en-US" sz="1600" dirty="0"/>
              <a:t>AUC = 0.93</a:t>
            </a:r>
          </a:p>
          <a:p>
            <a:r>
              <a:rPr lang="en-US" sz="1600" dirty="0"/>
              <a:t>Accuracy = 85%</a:t>
            </a:r>
          </a:p>
          <a:p>
            <a:endParaRPr lang="en-US" sz="1600" dirty="0"/>
          </a:p>
          <a:p>
            <a:r>
              <a:rPr lang="en-US" sz="1600" dirty="0"/>
              <a:t>Why can’t we get 100%?!?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8BB04B-B793-EE41-9326-EA9EB935E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94" y="489281"/>
            <a:ext cx="7188345" cy="5769593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E426228F-08AD-0645-9472-E9A68898E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835150"/>
            <a:ext cx="5003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F8A0A-15EB-F545-B0E2-C1174B5E4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33" y="2121408"/>
            <a:ext cx="12192000" cy="28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338" name="Picture 2" descr="Image result for bias variance tradeoff">
            <a:extLst>
              <a:ext uri="{FF2B5EF4-FFF2-40B4-BE49-F238E27FC236}">
                <a16:creationId xmlns:a16="http://schemas.microsoft.com/office/drawing/2014/main" id="{BDD95D7C-0685-DB47-9280-15B54E7B2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5396" y="505224"/>
            <a:ext cx="4533570" cy="30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BD8CB-F281-694B-9E22-8E8229C2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Bias variance tradeoff</a:t>
            </a:r>
          </a:p>
        </p:txBody>
      </p:sp>
      <p:pic>
        <p:nvPicPr>
          <p:cNvPr id="14340" name="Picture 4" descr="Image result for bias variance tradeoff">
            <a:extLst>
              <a:ext uri="{FF2B5EF4-FFF2-40B4-BE49-F238E27FC236}">
                <a16:creationId xmlns:a16="http://schemas.microsoft.com/office/drawing/2014/main" id="{124AACA7-78C8-D44D-9AAE-C813EE00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914" y="1339868"/>
            <a:ext cx="5787773" cy="225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B3C5-7EAC-DF42-9C4F-AB12701E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D9BD0-5C02-EB46-869F-C31627465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840" y="4534553"/>
            <a:ext cx="5903885" cy="12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36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32553-5CD2-7D45-84AE-8AD6D9AB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Can we automate data science?</a:t>
            </a:r>
          </a:p>
        </p:txBody>
      </p:sp>
      <p:pic>
        <p:nvPicPr>
          <p:cNvPr id="15362" name="Picture 2" descr="Image result for data scientist">
            <a:extLst>
              <a:ext uri="{FF2B5EF4-FFF2-40B4-BE49-F238E27FC236}">
                <a16:creationId xmlns:a16="http://schemas.microsoft.com/office/drawing/2014/main" id="{FAAA9C8B-79FB-3D44-B92E-5EA99FCCA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4905" y="640080"/>
            <a:ext cx="5420457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ECB32-E188-F54E-9A22-D96DF2D50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Yes – some parts</a:t>
            </a:r>
          </a:p>
          <a:p>
            <a:r>
              <a:rPr lang="en-US" sz="1600" dirty="0"/>
              <a:t>Understanding of domain problem</a:t>
            </a:r>
          </a:p>
          <a:p>
            <a:r>
              <a:rPr lang="en-US" sz="1600" dirty="0"/>
              <a:t>Ability to model the solution</a:t>
            </a:r>
          </a:p>
          <a:p>
            <a:r>
              <a:rPr lang="en-US" sz="1600" dirty="0"/>
              <a:t>What data do we need?</a:t>
            </a:r>
          </a:p>
          <a:p>
            <a:r>
              <a:rPr lang="en-US" sz="1600" dirty="0"/>
              <a:t>How much is enough?</a:t>
            </a:r>
          </a:p>
          <a:p>
            <a:r>
              <a:rPr lang="en-US" sz="1600" dirty="0"/>
              <a:t>How to avoid data pitfalls?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7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0BED-FB48-C44B-8164-DFD74602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photos racist algorithm</a:t>
            </a:r>
          </a:p>
        </p:txBody>
      </p:sp>
      <p:pic>
        <p:nvPicPr>
          <p:cNvPr id="16386" name="Picture 2" descr="Image result for google photos gorilla">
            <a:extLst>
              <a:ext uri="{FF2B5EF4-FFF2-40B4-BE49-F238E27FC236}">
                <a16:creationId xmlns:a16="http://schemas.microsoft.com/office/drawing/2014/main" id="{0BFA6E4F-4EDC-504E-8279-0A1E4552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00" y="2093976"/>
            <a:ext cx="4812287" cy="41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google photos">
            <a:extLst>
              <a:ext uri="{FF2B5EF4-FFF2-40B4-BE49-F238E27FC236}">
                <a16:creationId xmlns:a16="http://schemas.microsoft.com/office/drawing/2014/main" id="{55F0DC20-E042-DC44-879E-4299C0BC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0" y="2093976"/>
            <a:ext cx="5187950" cy="389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DAE58-615C-7F42-B699-3593D3742271}"/>
              </a:ext>
            </a:extLst>
          </p:cNvPr>
          <p:cNvSpPr txBox="1"/>
          <p:nvPr/>
        </p:nvSpPr>
        <p:spPr>
          <a:xfrm>
            <a:off x="1064604" y="627221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E47D-6327-1B47-B817-1E6FE796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en-US" sz="3600"/>
              <a:t>Stanford gaydar</a:t>
            </a:r>
          </a:p>
        </p:txBody>
      </p:sp>
      <p:pic>
        <p:nvPicPr>
          <p:cNvPr id="19458" name="Picture 2" descr="Composite faces of hetero- and homosexual Caucasian men and women">
            <a:extLst>
              <a:ext uri="{FF2B5EF4-FFF2-40B4-BE49-F238E27FC236}">
                <a16:creationId xmlns:a16="http://schemas.microsoft.com/office/drawing/2014/main" id="{6CF30F75-EC85-7B43-B2F3-95BFE0DE1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8" r="15753"/>
          <a:stretch/>
        </p:blipFill>
        <p:spPr bwMode="auto">
          <a:xfrm>
            <a:off x="633999" y="640080"/>
            <a:ext cx="6912217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FDFE-5B0C-4E4A-BF91-D07288D56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en-US" sz="1600" dirty="0"/>
              <a:t>A </a:t>
            </a:r>
            <a:r>
              <a:rPr lang="en-US" sz="1600" dirty="0">
                <a:hlinkClick r:id="rId3"/>
              </a:rPr>
              <a:t>study</a:t>
            </a:r>
            <a:r>
              <a:rPr lang="en-US" sz="1600" dirty="0"/>
              <a:t> by Stanford (!) </a:t>
            </a:r>
          </a:p>
          <a:p>
            <a:r>
              <a:rPr lang="en-US" sz="1600" dirty="0"/>
              <a:t>a neural net can identify sexual orientation.</a:t>
            </a:r>
          </a:p>
          <a:p>
            <a:r>
              <a:rPr lang="en-US" sz="1600" dirty="0"/>
              <a:t>profile pictures from online dating services. (~4,000 users per sex)</a:t>
            </a:r>
          </a:p>
          <a:p>
            <a:r>
              <a:rPr lang="en-US" sz="1600" dirty="0"/>
              <a:t>AUC 0.81 for men</a:t>
            </a:r>
          </a:p>
          <a:p>
            <a:r>
              <a:rPr lang="en-US" sz="1600" dirty="0"/>
              <a:t>AUC 0.71 for women</a:t>
            </a:r>
          </a:p>
          <a:p>
            <a:r>
              <a:rPr lang="en-US" sz="1600" dirty="0"/>
              <a:t>Human judgement AUC 0.61 for men, 0.52 for women</a:t>
            </a:r>
          </a:p>
          <a:p>
            <a:endParaRPr lang="en-US" sz="1600" dirty="0"/>
          </a:p>
        </p:txBody>
      </p:sp>
      <p:pic>
        <p:nvPicPr>
          <p:cNvPr id="19459" name="Picture 3" descr="page11image1176">
            <a:extLst>
              <a:ext uri="{FF2B5EF4-FFF2-40B4-BE49-F238E27FC236}">
                <a16:creationId xmlns:a16="http://schemas.microsoft.com/office/drawing/2014/main" id="{ED0B3E55-A63A-E941-8F23-022C01B30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57" y="484632"/>
            <a:ext cx="4711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965197-680E-9642-B107-D141B59DD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4" y="3686176"/>
            <a:ext cx="5445125" cy="2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E47D-6327-1B47-B817-1E6FE796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en-US" sz="3600"/>
              <a:t>Stanford gaydar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FDFE-5B0C-4E4A-BF91-D07288D56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en-US" sz="1600" dirty="0"/>
              <a:t>Study </a:t>
            </a:r>
            <a:r>
              <a:rPr lang="en-US" sz="1600" dirty="0">
                <a:hlinkClick r:id="rId3"/>
              </a:rPr>
              <a:t>criticized</a:t>
            </a:r>
            <a:r>
              <a:rPr lang="en-US" sz="1600" dirty="0"/>
              <a:t> by independent researchers</a:t>
            </a:r>
          </a:p>
        </p:txBody>
      </p:sp>
      <p:pic>
        <p:nvPicPr>
          <p:cNvPr id="20482" name="Picture 2" descr="https://cdn-images-1.medium.com/max/1600/1*LMStwP_9zpt4f07ucikKAA.png">
            <a:extLst>
              <a:ext uri="{FF2B5EF4-FFF2-40B4-BE49-F238E27FC236}">
                <a16:creationId xmlns:a16="http://schemas.microsoft.com/office/drawing/2014/main" id="{A5EE8DC3-DE4A-5844-81F5-3DEABB25B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0" y="491443"/>
            <a:ext cx="5940067" cy="29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dn-images-1.medium.com/max/1600/1*CgMr2mrMVafEzHfZIFpdnQ.png">
            <a:extLst>
              <a:ext uri="{FF2B5EF4-FFF2-40B4-BE49-F238E27FC236}">
                <a16:creationId xmlns:a16="http://schemas.microsoft.com/office/drawing/2014/main" id="{45D2AE43-24ED-2946-B95F-FD9402F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45" y="3807618"/>
            <a:ext cx="5725753" cy="28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cdn-images-1.medium.com/max/1000/1*fr3b9ZrcbT5SnlU37ottPg.png">
            <a:extLst>
              <a:ext uri="{FF2B5EF4-FFF2-40B4-BE49-F238E27FC236}">
                <a16:creationId xmlns:a16="http://schemas.microsoft.com/office/drawing/2014/main" id="{9A2C2E12-A03F-7A46-949B-82781022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970" y="3617647"/>
            <a:ext cx="5511441" cy="275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99B36C-B61C-0E46-BF50-A368FDD99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646" y="32477"/>
            <a:ext cx="3292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76BE-96E3-DF41-82C4-6AC7E418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5356B-F50F-0548-88EC-C71D8DD0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  <a:p>
            <a:pPr lvl="1"/>
            <a:r>
              <a:rPr lang="en-US" dirty="0"/>
              <a:t>Random assignment</a:t>
            </a:r>
          </a:p>
          <a:p>
            <a:pPr lvl="1"/>
            <a:r>
              <a:rPr lang="en-US" dirty="0"/>
              <a:t>Case-control</a:t>
            </a:r>
          </a:p>
          <a:p>
            <a:r>
              <a:rPr lang="en-US" dirty="0"/>
              <a:t>Observational</a:t>
            </a:r>
          </a:p>
          <a:p>
            <a:pPr lvl="1"/>
            <a:r>
              <a:rPr lang="en-US" dirty="0"/>
              <a:t>Sample bias</a:t>
            </a:r>
          </a:p>
          <a:p>
            <a:pPr lvl="1"/>
            <a:r>
              <a:rPr lang="en-US" dirty="0"/>
              <a:t>Survivorship bias</a:t>
            </a:r>
          </a:p>
        </p:txBody>
      </p:sp>
      <p:pic>
        <p:nvPicPr>
          <p:cNvPr id="21506" name="Picture 2" descr="Image result for sample bias">
            <a:extLst>
              <a:ext uri="{FF2B5EF4-FFF2-40B4-BE49-F238E27FC236}">
                <a16:creationId xmlns:a16="http://schemas.microsoft.com/office/drawing/2014/main" id="{E727A1B0-CC25-B940-8EB5-024EDC529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1970087"/>
            <a:ext cx="76200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8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8434" name="Picture 2" descr="Image result for faception">
            <a:extLst>
              <a:ext uri="{FF2B5EF4-FFF2-40B4-BE49-F238E27FC236}">
                <a16:creationId xmlns:a16="http://schemas.microsoft.com/office/drawing/2014/main" id="{E9DF217E-C861-6242-BFBF-D810F88D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1495" y="505224"/>
            <a:ext cx="3961372" cy="30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76EC9-A1A4-AB46-9C45-258E939C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faception</a:t>
            </a:r>
            <a:endParaRPr lang="en-US"/>
          </a:p>
        </p:txBody>
      </p:sp>
      <p:pic>
        <p:nvPicPr>
          <p:cNvPr id="18436" name="Picture 4" descr="Image result for faception">
            <a:extLst>
              <a:ext uri="{FF2B5EF4-FFF2-40B4-BE49-F238E27FC236}">
                <a16:creationId xmlns:a16="http://schemas.microsoft.com/office/drawing/2014/main" id="{E3EB3E9B-8792-574E-9256-0D98C7E37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7563" y="505223"/>
            <a:ext cx="4584509" cy="30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65BB36-5538-7942-8D51-962E04C21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Identify terrorists via face analysis (not facial recognition)</a:t>
            </a:r>
          </a:p>
          <a:p>
            <a:r>
              <a:rPr lang="en-US" sz="1800" dirty="0"/>
              <a:t>Identified correctly some of the </a:t>
            </a:r>
            <a:r>
              <a:rPr lang="en-US" sz="1800" dirty="0" err="1"/>
              <a:t>paris</a:t>
            </a:r>
            <a:r>
              <a:rPr lang="en-US" sz="1800" dirty="0"/>
              <a:t> 2015 terrorist group</a:t>
            </a:r>
          </a:p>
          <a:p>
            <a:endParaRPr lang="en-US" sz="18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579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6EC9-A1A4-AB46-9C45-258E939C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in the judicial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326AB-757F-0C47-9A58-4A855C5E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Deciding on probation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Perpetuating bias</a:t>
            </a:r>
            <a:endParaRPr lang="en-US" dirty="0"/>
          </a:p>
        </p:txBody>
      </p:sp>
      <p:pic>
        <p:nvPicPr>
          <p:cNvPr id="17410" name="Picture 2" descr="chart">
            <a:extLst>
              <a:ext uri="{FF2B5EF4-FFF2-40B4-BE49-F238E27FC236}">
                <a16:creationId xmlns:a16="http://schemas.microsoft.com/office/drawing/2014/main" id="{19AA03E8-6060-A342-B744-ED4BD0124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1" y="1714501"/>
            <a:ext cx="5129212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29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6077-4F0A-4945-8A47-17870155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further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0657-96CC-1D4D-B52D-AE7E805A9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902202" cy="40507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Blogs</a:t>
            </a:r>
          </a:p>
          <a:p>
            <a:pPr lvl="1"/>
            <a:r>
              <a:rPr lang="en-US" dirty="0">
                <a:hlinkClick r:id="rId2"/>
              </a:rPr>
              <a:t>Towards data-science</a:t>
            </a:r>
            <a:endParaRPr lang="en-US" dirty="0"/>
          </a:p>
          <a:p>
            <a:pPr lvl="1"/>
            <a:r>
              <a:rPr lang="he-IL" dirty="0">
                <a:hlinkClick r:id="rId3"/>
              </a:rPr>
              <a:t>מדעןתונים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FB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  <a:hlinkClick r:id="rId4"/>
              </a:rPr>
              <a:t>Machine and deep learning Israel</a:t>
            </a:r>
            <a:endParaRPr lang="he-IL" dirty="0">
              <a:sym typeface="Wingdings" pitchFamily="2" charset="2"/>
            </a:endParaRP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he-IL" dirty="0">
                <a:sym typeface="Wingdings" pitchFamily="2" charset="2"/>
                <a:hlinkClick r:id="rId5"/>
              </a:rPr>
              <a:t>עליית המכונות</a:t>
            </a:r>
            <a:r>
              <a:rPr lang="en-US" dirty="0">
                <a:sym typeface="Wingdings" pitchFamily="2" charset="2"/>
              </a:rPr>
              <a:t>	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he-IL" dirty="0">
                <a:sym typeface="Wingdings" pitchFamily="2" charset="2"/>
                <a:hlinkClick r:id="rId6"/>
              </a:rPr>
              <a:t>ממים של דאטה</a:t>
            </a:r>
            <a:endParaRPr lang="he-IL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Meetups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  <a:hlinkClick r:id="rId7"/>
              </a:rPr>
              <a:t>Pydata</a:t>
            </a:r>
            <a:endParaRPr lang="en-US" dirty="0">
              <a:sym typeface="Wingdings" pitchFamily="2" charset="2"/>
            </a:endParaRP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  <a:hlinkClick r:id="rId8"/>
              </a:rPr>
              <a:t>Datahack</a:t>
            </a:r>
            <a:endParaRPr lang="en-US" dirty="0">
              <a:sym typeface="Wingdings" pitchFamily="2" charset="2"/>
            </a:endParaRP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he-IL" dirty="0">
                <a:sym typeface="Wingdings" pitchFamily="2" charset="2"/>
                <a:hlinkClick r:id="rId9"/>
              </a:rPr>
              <a:t>האיגוד הישראלי לסטטיסטיקה</a:t>
            </a: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995305-6F70-AA44-99DF-D5AC5339ACCD}"/>
              </a:ext>
            </a:extLst>
          </p:cNvPr>
          <p:cNvSpPr/>
          <p:nvPr/>
        </p:nvSpPr>
        <p:spPr>
          <a:xfrm>
            <a:off x="6096000" y="245066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Podcasts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Data stories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Linear digressions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2"/>
              </a:rPr>
              <a:t>Partially derivative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  <a:hlinkClick r:id="rId13"/>
              </a:rPr>
              <a:t>Unsupervised</a:t>
            </a:r>
            <a:endParaRPr lang="en-US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  <a:hlinkClick r:id="rId14"/>
              </a:rPr>
              <a:t>Oriely data show</a:t>
            </a:r>
            <a:endParaRPr lang="en-US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  <a:hlinkClick r:id="rId15"/>
              </a:rPr>
              <a:t>Not so standard deviations</a:t>
            </a:r>
            <a:endParaRPr lang="en-US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  <a:hlinkClick r:id="rId16"/>
              </a:rPr>
              <a:t>Twiml </a:t>
            </a:r>
            <a:r>
              <a:rPr lang="en-US" dirty="0" err="1">
                <a:sym typeface="Wingdings" pitchFamily="2" charset="2"/>
                <a:hlinkClick r:id="rId16"/>
              </a:rPr>
              <a:t>ai</a:t>
            </a:r>
            <a:endParaRPr lang="en-US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  <a:hlinkClick r:id="rId17"/>
              </a:rPr>
              <a:t>Talking machines</a:t>
            </a:r>
            <a:endParaRPr lang="en-US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  <a:hlinkClick r:id="rId18"/>
              </a:rPr>
              <a:t>Data skeptic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606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5BC10F-28F2-43C8-9B67-1D3A0543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FA2C-6169-F845-923A-CE3AAE87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52" y="299946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Stat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C82B2-7426-1C4A-8842-3AAFF2E0D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248476"/>
            <a:ext cx="4984858" cy="1258676"/>
          </a:xfrm>
          <a:prstGeom prst="rect">
            <a:avLst/>
          </a:prstGeom>
        </p:spPr>
      </p:pic>
      <p:pic>
        <p:nvPicPr>
          <p:cNvPr id="1026" name="Picture 2" descr="https://upload.wikimedia.org/wikipedia/commons/thumb/7/7b/IllustrationCentralTheorem.png/1920px-IllustrationCentralTheorem.png">
            <a:extLst>
              <a:ext uri="{FF2B5EF4-FFF2-40B4-BE49-F238E27FC236}">
                <a16:creationId xmlns:a16="http://schemas.microsoft.com/office/drawing/2014/main" id="{75E7E754-6044-1F40-9F8D-E9312073B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9971" y="3428999"/>
            <a:ext cx="7182127" cy="30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F6649-75D4-0149-A183-205B394FE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988" y="1850516"/>
            <a:ext cx="4802332" cy="12586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F58778-0094-164A-9208-84F6DB4D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71" y="2178889"/>
            <a:ext cx="3059467" cy="4050792"/>
          </a:xfrm>
        </p:spPr>
        <p:txBody>
          <a:bodyPr>
            <a:normAutofit/>
          </a:bodyPr>
          <a:lstStyle/>
          <a:p>
            <a:r>
              <a:rPr lang="en-US" sz="1800" dirty="0"/>
              <a:t>Law of large numbers</a:t>
            </a:r>
          </a:p>
          <a:p>
            <a:pPr lvl="1"/>
            <a:endParaRPr lang="en-US" dirty="0"/>
          </a:p>
          <a:p>
            <a:r>
              <a:rPr lang="en-US" sz="1800" dirty="0"/>
              <a:t>Central limit theorem</a:t>
            </a:r>
          </a:p>
          <a:p>
            <a:endParaRPr lang="en-US" sz="18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0304908-7666-49AF-8BE8-B722183B3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06BD438-6F5A-499B-9867-7B6FF763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FC5E2A3-26AB-4A75-9D71-38E96FBB5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75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4A7D6-63A4-3744-B0BC-064E779B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Stat basics 2</a:t>
            </a:r>
          </a:p>
        </p:txBody>
      </p:sp>
      <p:pic>
        <p:nvPicPr>
          <p:cNvPr id="3074" name="Picture 2" descr="Image result for hypothesis testing">
            <a:extLst>
              <a:ext uri="{FF2B5EF4-FFF2-40B4-BE49-F238E27FC236}">
                <a16:creationId xmlns:a16="http://schemas.microsoft.com/office/drawing/2014/main" id="{1EBE20A1-E6C3-C34E-8CAC-9D1DB111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140041"/>
            <a:ext cx="6882269" cy="458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CF15B-7C02-8A42-AC44-1D36ABAF6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Hypothesis testing</a:t>
            </a:r>
          </a:p>
          <a:p>
            <a:pPr lvl="1"/>
            <a:r>
              <a:rPr lang="en-US" sz="1600" dirty="0"/>
              <a:t>Type 1 error</a:t>
            </a:r>
          </a:p>
          <a:p>
            <a:pPr lvl="1"/>
            <a:r>
              <a:rPr lang="en-US" sz="1600" dirty="0"/>
              <a:t>Type 2 error</a:t>
            </a:r>
          </a:p>
          <a:p>
            <a:pPr lvl="1"/>
            <a:r>
              <a:rPr lang="en-US" sz="1600" dirty="0"/>
              <a:t>Power</a:t>
            </a:r>
          </a:p>
          <a:p>
            <a:pPr lvl="1"/>
            <a:r>
              <a:rPr lang="en-US" sz="1600" dirty="0"/>
              <a:t>Effect size</a:t>
            </a:r>
            <a:endParaRPr lang="he-IL" sz="1600" dirty="0"/>
          </a:p>
          <a:p>
            <a:r>
              <a:rPr lang="en-US" sz="1800" dirty="0"/>
              <a:t>Analytical solution</a:t>
            </a:r>
          </a:p>
          <a:p>
            <a:r>
              <a:rPr lang="en-US" sz="1800" dirty="0"/>
              <a:t>simulation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47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1A6EB1D-27F2-45E3-AEA2-E79FEF77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5774268" cy="5780684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6CE5E-B546-DD4F-A842-F88B6D93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93" y="484632"/>
            <a:ext cx="5168168" cy="1609344"/>
          </a:xfrm>
        </p:spPr>
        <p:txBody>
          <a:bodyPr>
            <a:normAutofit/>
          </a:bodyPr>
          <a:lstStyle/>
          <a:p>
            <a:r>
              <a:rPr lang="en-US" sz="440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409D0-6917-1E4C-91FC-567F7ECC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3" y="2121408"/>
            <a:ext cx="5168168" cy="3759628"/>
          </a:xfrm>
        </p:spPr>
        <p:txBody>
          <a:bodyPr>
            <a:normAutofit/>
          </a:bodyPr>
          <a:lstStyle/>
          <a:p>
            <a:r>
              <a:rPr lang="en-US" sz="1800" dirty="0"/>
              <a:t>Look at the distribution</a:t>
            </a:r>
          </a:p>
          <a:p>
            <a:pPr lvl="1"/>
            <a:r>
              <a:rPr lang="en-US" dirty="0"/>
              <a:t>Histogram</a:t>
            </a:r>
          </a:p>
          <a:p>
            <a:pPr lvl="1"/>
            <a:r>
              <a:rPr lang="en-US" dirty="0"/>
              <a:t>Kernel density estimation</a:t>
            </a:r>
          </a:p>
          <a:p>
            <a:pPr lvl="1"/>
            <a:r>
              <a:rPr lang="en-US" dirty="0"/>
              <a:t>Boxplot / </a:t>
            </a:r>
            <a:r>
              <a:rPr lang="en-US" dirty="0" err="1"/>
              <a:t>swarmplot</a:t>
            </a:r>
            <a:endParaRPr lang="en-US" dirty="0"/>
          </a:p>
          <a:p>
            <a:r>
              <a:rPr lang="en-US" sz="1800" dirty="0"/>
              <a:t>Look at the Joint distribution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Heatmap (of correlations)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085389E-1986-49CE-AB37-9D549DA5C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1217" y="321733"/>
            <a:ext cx="2370280" cy="2832579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Image result for heatmap correlation">
            <a:extLst>
              <a:ext uri="{FF2B5EF4-FFF2-40B4-BE49-F238E27FC236}">
                <a16:creationId xmlns:a16="http://schemas.microsoft.com/office/drawing/2014/main" id="{515E54B0-EAC0-4848-9741-0C9B8471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2084" y="965463"/>
            <a:ext cx="2041678" cy="15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A2D4ECA-260C-4585-ACC0-B4A1BE38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5496" y="321734"/>
            <a:ext cx="3117048" cy="283257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Image result for boxplot">
            <a:extLst>
              <a:ext uri="{FF2B5EF4-FFF2-40B4-BE49-F238E27FC236}">
                <a16:creationId xmlns:a16="http://schemas.microsoft.com/office/drawing/2014/main" id="{E74C86CC-8000-EA42-BD87-629DFDE2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6364" y="1035460"/>
            <a:ext cx="2795314" cy="13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EBE758D3-30AE-45A1-AB24-FB703FB6D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1217" y="3334174"/>
            <a:ext cx="2370280" cy="2768243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histogram kde">
            <a:extLst>
              <a:ext uri="{FF2B5EF4-FFF2-40B4-BE49-F238E27FC236}">
                <a16:creationId xmlns:a16="http://schemas.microsoft.com/office/drawing/2014/main" id="{0D179866-D070-3D4C-9CC7-1E39FC4B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0738" y="3955911"/>
            <a:ext cx="2033023" cy="152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3422BEF-318A-4D19-96C4-98DA41FB6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5496" y="3334174"/>
            <a:ext cx="3117048" cy="2768243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figure 1">
            <a:extLst>
              <a:ext uri="{FF2B5EF4-FFF2-40B4-BE49-F238E27FC236}">
                <a16:creationId xmlns:a16="http://schemas.microsoft.com/office/drawing/2014/main" id="{4DE5DED1-5106-6842-A033-E866D0E58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6364" y="4040431"/>
            <a:ext cx="2795314" cy="13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864A75F-97D5-4325-8987-91F1CA51A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7926E77-4067-4657-ACD5-F98C1FF9F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5299AF8-3207-4FA5-B420-5A58A64FA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47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6CE5E-B546-DD4F-A842-F88B6D93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Dimensionality reduction</a:t>
            </a:r>
          </a:p>
        </p:txBody>
      </p:sp>
      <p:pic>
        <p:nvPicPr>
          <p:cNvPr id="5122" name="Picture 2" descr="Image result for pca">
            <a:extLst>
              <a:ext uri="{FF2B5EF4-FFF2-40B4-BE49-F238E27FC236}">
                <a16:creationId xmlns:a16="http://schemas.microsoft.com/office/drawing/2014/main" id="{43D602B2-8559-E740-90D5-F2D06C79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145" y="3040516"/>
            <a:ext cx="6052060" cy="364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409D0-6917-1E4C-91FC-567F7ECC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/>
              <a:t>PCA</a:t>
            </a:r>
          </a:p>
          <a:p>
            <a:pPr lvl="1"/>
            <a:r>
              <a:rPr lang="en-US" sz="1600"/>
              <a:t>SVD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BA6B58-1A47-DA44-A909-CCC624CCB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21" y="56778"/>
            <a:ext cx="6657975" cy="337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6CE5E-B546-DD4F-A842-F88B6D93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Predictive modeling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409D0-6917-1E4C-91FC-567F7ECC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Linear regression</a:t>
            </a:r>
          </a:p>
          <a:p>
            <a:endParaRPr lang="en-US" sz="1600" dirty="0"/>
          </a:p>
          <a:p>
            <a:pPr lvl="1"/>
            <a:r>
              <a:rPr lang="en-US" sz="1400" dirty="0"/>
              <a:t>What if we want non-linear relationship?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What if we use a different “loss” function?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What if y is bounded?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What if we are interested in f() itself?</a:t>
            </a:r>
          </a:p>
          <a:p>
            <a:pPr lvl="1"/>
            <a:endParaRPr lang="en-US" sz="140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2318DDD-E3B6-AA44-A663-F86838926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40" y="2676513"/>
            <a:ext cx="4305300" cy="6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D0271B-527A-F142-86E6-0467115B7002}"/>
                  </a:ext>
                </a:extLst>
              </p:cNvPr>
              <p:cNvSpPr txBox="1"/>
              <p:nvPr/>
            </p:nvSpPr>
            <p:spPr>
              <a:xfrm>
                <a:off x="815577" y="1289304"/>
                <a:ext cx="948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D0271B-527A-F142-86E6-0467115B7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77" y="1289304"/>
                <a:ext cx="948273" cy="276999"/>
              </a:xfrm>
              <a:prstGeom prst="rect">
                <a:avLst/>
              </a:prstGeom>
              <a:blipFill>
                <a:blip r:embed="rId6"/>
                <a:stretch>
                  <a:fillRect l="-6579" t="-4545" r="-394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6A1576B-015C-9642-81D9-3D67D4F556E4}"/>
              </a:ext>
            </a:extLst>
          </p:cNvPr>
          <p:cNvSpPr txBox="1"/>
          <p:nvPr/>
        </p:nvSpPr>
        <p:spPr>
          <a:xfrm>
            <a:off x="629840" y="1936742"/>
            <a:ext cx="196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linearity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84D1-AC41-B34F-8203-DEEF8AB3D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63" y="3787961"/>
            <a:ext cx="3367887" cy="10230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E9784-B32C-FC4D-B699-27341F9163BF}"/>
              </a:ext>
            </a:extLst>
          </p:cNvPr>
          <p:cNvSpPr txBox="1"/>
          <p:nvPr/>
        </p:nvSpPr>
        <p:spPr>
          <a:xfrm>
            <a:off x="664175" y="3418629"/>
            <a:ext cx="1597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 RSS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C63DBD-0363-4142-819F-076A4AFF8F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840" y="5481383"/>
            <a:ext cx="2578100" cy="673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E5DE2E-DB68-7348-8B65-49FA8EAE0046}"/>
              </a:ext>
            </a:extLst>
          </p:cNvPr>
          <p:cNvSpPr txBox="1"/>
          <p:nvPr/>
        </p:nvSpPr>
        <p:spPr>
          <a:xfrm>
            <a:off x="629840" y="4961511"/>
            <a:ext cx="262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algebra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EE8AA1-C0CC-0B46-A3D6-A3DB40BB9F48}"/>
              </a:ext>
            </a:extLst>
          </p:cNvPr>
          <p:cNvSpPr txBox="1"/>
          <p:nvPr/>
        </p:nvSpPr>
        <p:spPr>
          <a:xfrm>
            <a:off x="664175" y="660036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relationship</a:t>
            </a:r>
          </a:p>
        </p:txBody>
      </p:sp>
    </p:spTree>
    <p:extLst>
      <p:ext uri="{BB962C8B-B14F-4D97-AF65-F5344CB8AC3E}">
        <p14:creationId xmlns:p14="http://schemas.microsoft.com/office/powerpoint/2010/main" val="56995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6CE5E-B546-DD4F-A842-F88B6D93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Predictive modeling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409D0-6917-1E4C-91FC-567F7ECC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logistic regression</a:t>
            </a:r>
          </a:p>
          <a:p>
            <a:endParaRPr lang="en-US" sz="1600" dirty="0"/>
          </a:p>
          <a:p>
            <a:pPr lvl="1"/>
            <a:r>
              <a:rPr lang="en-US" sz="1400" dirty="0"/>
              <a:t>What if we want non-linear relationship?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What if we are interested in f() itself?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C6BC84-4667-4D44-909B-64547259D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704" y="1903920"/>
            <a:ext cx="3467100" cy="977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0663F-2279-2B4C-9C0A-75F448562C9B}"/>
              </a:ext>
            </a:extLst>
          </p:cNvPr>
          <p:cNvSpPr txBox="1"/>
          <p:nvPr/>
        </p:nvSpPr>
        <p:spPr>
          <a:xfrm>
            <a:off x="1511645" y="631555"/>
            <a:ext cx="478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classification  we model the log-odds ratio as a linear function of 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6089A3-5810-9849-A85D-DB02DC7C6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15" y="4001176"/>
            <a:ext cx="6959600" cy="1257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31B271-F423-F14D-9826-FE96362A882E}"/>
              </a:ext>
            </a:extLst>
          </p:cNvPr>
          <p:cNvSpPr txBox="1"/>
          <p:nvPr/>
        </p:nvSpPr>
        <p:spPr>
          <a:xfrm>
            <a:off x="1527898" y="3189768"/>
            <a:ext cx="478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formalize the maximization problem using maximum </a:t>
            </a:r>
            <a:r>
              <a:rPr lang="en-US" dirty="0" err="1"/>
              <a:t>likelehood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CF644-E155-3F44-B634-02F2531149DD}"/>
              </a:ext>
            </a:extLst>
          </p:cNvPr>
          <p:cNvSpPr txBox="1"/>
          <p:nvPr/>
        </p:nvSpPr>
        <p:spPr>
          <a:xfrm>
            <a:off x="1312781" y="5580114"/>
            <a:ext cx="518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private case of ”generalized linear models”, using the logit as the “link function”</a:t>
            </a:r>
          </a:p>
        </p:txBody>
      </p:sp>
    </p:spTree>
    <p:extLst>
      <p:ext uri="{BB962C8B-B14F-4D97-AF65-F5344CB8AC3E}">
        <p14:creationId xmlns:p14="http://schemas.microsoft.com/office/powerpoint/2010/main" val="91549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33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7D854615-C247-2F42-A007-EEEA35AC0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777" y="385494"/>
            <a:ext cx="7489506" cy="6537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Classification metrics</a:t>
            </a:r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C6F2A115-5B32-5346-8F18-5FD4031C4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075" y="1162573"/>
            <a:ext cx="10858500" cy="54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0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425</Words>
  <Application>Microsoft Macintosh PowerPoint</Application>
  <PresentationFormat>Widescreen</PresentationFormat>
  <Paragraphs>131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Course summary</vt:lpstr>
      <vt:lpstr>Data collection</vt:lpstr>
      <vt:lpstr>Stat basics</vt:lpstr>
      <vt:lpstr>Stat basics 2</vt:lpstr>
      <vt:lpstr>Exploratory data analysis</vt:lpstr>
      <vt:lpstr>Dimensionality reduction</vt:lpstr>
      <vt:lpstr>Predictive modeling (classic)</vt:lpstr>
      <vt:lpstr>Predictive modeling (classic)</vt:lpstr>
      <vt:lpstr>Classification metrics</vt:lpstr>
      <vt:lpstr>Tree models</vt:lpstr>
      <vt:lpstr>Ensamble models (usually trees)</vt:lpstr>
      <vt:lpstr>Deep learning</vt:lpstr>
      <vt:lpstr>Deep learning</vt:lpstr>
      <vt:lpstr>Case study</vt:lpstr>
      <vt:lpstr>Bias variance tradeoff</vt:lpstr>
      <vt:lpstr>Can we automate data science?</vt:lpstr>
      <vt:lpstr>Google photos racist algorithm</vt:lpstr>
      <vt:lpstr>Stanford gaydar</vt:lpstr>
      <vt:lpstr>Stanford gaydar</vt:lpstr>
      <vt:lpstr>faception</vt:lpstr>
      <vt:lpstr>Algorithms in the judicial system</vt:lpstr>
      <vt:lpstr>further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doron gurel</dc:creator>
  <cp:lastModifiedBy>doron gurel</cp:lastModifiedBy>
  <cp:revision>5</cp:revision>
  <dcterms:created xsi:type="dcterms:W3CDTF">2019-06-12T08:30:09Z</dcterms:created>
  <dcterms:modified xsi:type="dcterms:W3CDTF">2019-06-12T13:20:48Z</dcterms:modified>
</cp:coreProperties>
</file>